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7"/>
  </p:notesMasterIdLst>
  <p:handoutMasterIdLst>
    <p:handoutMasterId r:id="rId18"/>
  </p:handoutMasterIdLst>
  <p:sldIdLst>
    <p:sldId id="294" r:id="rId4"/>
    <p:sldId id="259" r:id="rId5"/>
    <p:sldId id="1328" r:id="rId6"/>
    <p:sldId id="1333" r:id="rId7"/>
    <p:sldId id="1331" r:id="rId8"/>
    <p:sldId id="1334" r:id="rId9"/>
    <p:sldId id="1335" r:id="rId10"/>
    <p:sldId id="1336" r:id="rId11"/>
    <p:sldId id="1337" r:id="rId12"/>
    <p:sldId id="1332" r:id="rId13"/>
    <p:sldId id="1338" r:id="rId14"/>
    <p:sldId id="1329" r:id="rId15"/>
    <p:sldId id="457" r:id="rId1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 varScale="1">
        <p:scale>
          <a:sx n="121" d="100"/>
          <a:sy n="121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eraredisease.org/" TargetMode="External"/><Relationship Id="rId2" Type="http://schemas.openxmlformats.org/officeDocument/2006/relationships/hyperlink" Target="https://link.springer.com/article/10.1007/s00425-019-03210-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25199/#:~:text=Our%20estimates%20suggest%20that%20the,0.1%20percent%20of%20domestic%20health" TargetMode="External"/><Relationship Id="rId2" Type="http://schemas.openxmlformats.org/officeDocument/2006/relationships/hyperlink" Target="https://www.iisd.org/system/files/publications/ending-hunger-what-would-it-co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5437/08956308X5406013" TargetMode="External"/><Relationship Id="rId2" Type="http://schemas.openxmlformats.org/officeDocument/2006/relationships/hyperlink" Target="https://www.aeaweb.org/articles?id=10.1257/pandp.202010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loc.gov/law/help/patent-terms/patent-term-extensions-adjustment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spto.gov/web/offices/pac/mpep/mpep-9015-appx-l.html#d0e3053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Benevolent Patent Extensions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ECON 7740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October 21, 2020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Induced R&amp;D capacity in Global South: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Benevolent discoveries may require </a:t>
            </a:r>
            <a:r>
              <a:rPr lang="en-US" sz="2400" b="1" i="1" dirty="0">
                <a:latin typeface="Georgia" panose="02040502050405020303" pitchFamily="18" charset="0"/>
                <a:ea typeface="Calibri" panose="020F0502020204030204" pitchFamily="34" charset="0"/>
              </a:rPr>
              <a:t>in situ 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R&amp;D: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Subject populations for human trials; agroecological conditions for crop trials; etc.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Encourage investment in R&amp;D facilities and human capital:</a:t>
            </a:r>
            <a:r>
              <a:rPr lang="en-US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Much of Global South deficient in both.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If a big tech firm wants to extend app patent, a strategy becomes to invest in labs in LICs.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Possible benefits</a:t>
            </a:r>
          </a:p>
        </p:txBody>
      </p:sp>
    </p:spTree>
    <p:extLst>
      <p:ext uri="{BB962C8B-B14F-4D97-AF65-F5344CB8AC3E}">
        <p14:creationId xmlns:p14="http://schemas.microsoft.com/office/powerpoint/2010/main" val="157904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Restorative justice: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∂WTP/∂Wealth &gt; 0 :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Commercial market potential for a discovery arises (partly) due to wealth differences.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Why do wealth inequalities exist?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At least in part due to prior generations’ transgressions: colonial extraction, slavery, proxy wars, etc.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BPEs offer a </a:t>
            </a:r>
            <a:r>
              <a:rPr lang="en-US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fully voluntary mechanism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to tap the fruits of (partially) ill-gotten wealth to address the charitable needs of its victims.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Partially repair the harm caused by past damages done: an indirect tool for restorative justice? No aid required.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Possible benefits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4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Write up idea as article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Draft legislation: amend Title 35 of US Code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219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210576"/>
            <a:ext cx="4673600" cy="35052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24E219-216E-4FE5-AC81-8FC228DF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371600"/>
            <a:ext cx="4724400" cy="1858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Thank you for your interest</a:t>
            </a: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I invite your comments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38" y="1524000"/>
            <a:ext cx="8342212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Inventor investments in R&amp;D involve significant sunk costs (can be a LOT … ~$800mn/ marketed pharmaceutical)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If can’t keep R&amp;D discoveries secret, big externalities.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 patent exchanges public revelation of details of discovery for fixed period of state-enforced </a:t>
            </a:r>
            <a:r>
              <a:rPr lang="en-US" sz="2400" b="1" i="1" dirty="0">
                <a:latin typeface="Georgia" panose="02040502050405020303" pitchFamily="18" charset="0"/>
              </a:rPr>
              <a:t>temporary </a:t>
            </a:r>
            <a:r>
              <a:rPr lang="en-US" sz="2400" dirty="0">
                <a:latin typeface="Georgia" panose="02040502050405020303" pitchFamily="18" charset="0"/>
              </a:rPr>
              <a:t>monopoly power (right to prevent others’ use of discovery). Resolves externality. Inventor temporarily captures (all?) net gains.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Result: </a:t>
            </a:r>
            <a:r>
              <a:rPr lang="en-US" sz="2400" dirty="0">
                <a:latin typeface="Georgia" panose="02040502050405020303" pitchFamily="18" charset="0"/>
              </a:rPr>
              <a:t>value of discovery is the (expected) monopoly rent arising from the patented product/service. Invest more in R&amp;D than if incur sunk costs then compete post-discovery.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9" y="838200"/>
            <a:ext cx="8025111" cy="771525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Patents: A tool to incentivize R&amp;D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Patents</a:t>
            </a:r>
          </a:p>
        </p:txBody>
      </p:sp>
    </p:spTree>
    <p:extLst>
      <p:ext uri="{BB962C8B-B14F-4D97-AF65-F5344CB8AC3E}">
        <p14:creationId xmlns:p14="http://schemas.microsoft.com/office/powerpoint/2010/main" val="30087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610599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Patent value low for discoveries w/prospective monopoly rent &lt; R&amp;D cost.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One case of particular interest: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Commercial mkt limited by poverty of beneficiary population. </a:t>
            </a: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Limited mkt in high-income world but big human impacts in poor countries.</a:t>
            </a: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Ex: 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Neglected</a:t>
            </a:r>
            <a:r>
              <a:rPr lang="en-US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tropical diseases and disease-based poverty traps: </a:t>
            </a:r>
          </a:p>
          <a:p>
            <a:pPr marL="4000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dengue fever, onchocerciasis, schistosomiasis, trypanosomiasis, etc. affect &gt; 1bn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eorgia" panose="02040502050405020303" pitchFamily="18" charset="0"/>
                <a:cs typeface="Calibri" panose="020F0502020204030204" pitchFamily="34" charset="0"/>
              </a:rPr>
              <a:t>Orphan crops: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eorgia" panose="02040502050405020303" pitchFamily="18" charset="0"/>
                <a:cs typeface="Calibri" panose="020F0502020204030204" pitchFamily="34" charset="0"/>
              </a:rPr>
              <a:t>- Cassava, Cowpea, Millets, Plantain, Tef, etc. &gt;100 </a:t>
            </a:r>
            <a:r>
              <a:rPr lang="en-US" sz="2000" dirty="0" err="1">
                <a:latin typeface="Georgia" panose="02040502050405020303" pitchFamily="18" charset="0"/>
                <a:cs typeface="Calibri" panose="020F0502020204030204" pitchFamily="34" charset="0"/>
              </a:rPr>
              <a:t>mn</a:t>
            </a:r>
            <a:r>
              <a:rPr lang="en-US" sz="2000" dirty="0">
                <a:latin typeface="Georgia" panose="02040502050405020303" pitchFamily="18" charset="0"/>
                <a:cs typeface="Calibri" panose="020F0502020204030204" pitchFamily="34" charset="0"/>
              </a:rPr>
              <a:t> ha </a:t>
            </a:r>
            <a:r>
              <a:rPr lang="en-US" sz="1400" dirty="0">
                <a:latin typeface="Georgia" panose="02040502050405020303" pitchFamily="18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Georgia" panose="02040502050405020303" pitchFamily="18" charset="0"/>
                <a:cs typeface="Calibri" panose="020F0502020204030204" pitchFamily="34" charset="0"/>
                <a:hlinkClick r:id="rId2"/>
              </a:rPr>
              <a:t>Tadele</a:t>
            </a:r>
            <a:r>
              <a:rPr lang="en-US" sz="1400" dirty="0">
                <a:latin typeface="Georgia" panose="02040502050405020303" pitchFamily="18" charset="0"/>
                <a:cs typeface="Calibri" panose="020F0502020204030204" pitchFamily="34" charset="0"/>
                <a:hlinkClick r:id="rId2"/>
              </a:rPr>
              <a:t> 2019</a:t>
            </a:r>
            <a:r>
              <a:rPr lang="en-US" sz="1400" dirty="0">
                <a:latin typeface="Georgia" panose="02040502050405020303" pitchFamily="18" charset="0"/>
                <a:cs typeface="Calibri" panose="020F0502020204030204" pitchFamily="34" charset="0"/>
              </a:rPr>
              <a:t>)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We shall call discoveries for charitable rather than profit purposes ‘</a:t>
            </a:r>
            <a:r>
              <a:rPr lang="en-US" sz="2400" b="1" dirty="0">
                <a:latin typeface="Georgia" panose="02040502050405020303" pitchFamily="18" charset="0"/>
                <a:cs typeface="Calibri" panose="020F0502020204030204" pitchFamily="34" charset="0"/>
              </a:rPr>
              <a:t>benevolent</a:t>
            </a: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’. (Could also be for, e.g., rare childhood diseases a la </a:t>
            </a: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  <a:hlinkClick r:id="rId3"/>
              </a:rPr>
              <a:t>Cure Rare Disease </a:t>
            </a: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- Rich Horgan ‘14)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Benevolent discoveries</a:t>
            </a:r>
          </a:p>
        </p:txBody>
      </p:sp>
    </p:spTree>
    <p:extLst>
      <p:ext uri="{BB962C8B-B14F-4D97-AF65-F5344CB8AC3E}">
        <p14:creationId xmlns:p14="http://schemas.microsoft.com/office/powerpoint/2010/main" val="301368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73" y="1295400"/>
            <a:ext cx="8534399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Patent incentives elicit few benevolent discoveries. Most BDs are open source discoveries based on public/philanthropic R&amp;D finance.</a:t>
            </a:r>
            <a:b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</a:b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Exception: incidental, fortuitous discoveries (e.g., eflornithine for trypanosomiasis and hirsutism).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Why rely on lucky discovery of a secondary use?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But massive investment unmet needs for R&amp;D for benevolent purposes. Estimated needs beyond present private and public investment:</a:t>
            </a:r>
          </a:p>
          <a:p>
            <a:pPr marL="4000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$26 bn/year to address hunger 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(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  <a:hlinkClick r:id="rId2"/>
              </a:rPr>
              <a:t>Laborde et al. 2020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) </a:t>
            </a:r>
          </a:p>
          <a:p>
            <a:pPr marL="4000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$1bn/year to eliminate NTDs 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(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  <a:hlinkClick r:id="rId3"/>
              </a:rPr>
              <a:t>Fitzpatrick et al. 2017</a:t>
            </a: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)</a:t>
            </a:r>
          </a:p>
          <a:p>
            <a:pPr marL="4000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Benevolent discoveries</a:t>
            </a:r>
          </a:p>
        </p:txBody>
      </p:sp>
      <p:pic>
        <p:nvPicPr>
          <p:cNvPr id="1026" name="Picture 2" descr="VANIQA® is the first and only prescription cream approved by the FDA to  reduce the growth of… | Best hair removal products, Unwanted facial hair,  Hair removal cream">
            <a:extLst>
              <a:ext uri="{FF2B5EF4-FFF2-40B4-BE49-F238E27FC236}">
                <a16:creationId xmlns:a16="http://schemas.microsoft.com/office/drawing/2014/main" id="{FA70B7C5-1BD4-4C49-9025-3B906758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1181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10599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Advanced mkt commitments: </a:t>
            </a:r>
            <a:r>
              <a:rPr lang="en-US" sz="2400" dirty="0">
                <a:latin typeface="Georgia" panose="02040502050405020303" pitchFamily="18" charset="0"/>
              </a:rPr>
              <a:t>GAVI, etc. </a:t>
            </a:r>
            <a:r>
              <a:rPr lang="en-US" sz="1800" dirty="0">
                <a:latin typeface="Georgia" panose="02040502050405020303" pitchFamily="18" charset="0"/>
              </a:rPr>
              <a:t>(</a:t>
            </a:r>
            <a:r>
              <a:rPr lang="en-US" sz="1800" dirty="0">
                <a:latin typeface="Georgia" panose="02040502050405020303" pitchFamily="18" charset="0"/>
                <a:hlinkClick r:id="rId2"/>
              </a:rPr>
              <a:t>Kremer et al. 2020</a:t>
            </a:r>
            <a:r>
              <a:rPr lang="en-US" sz="1800" dirty="0">
                <a:latin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	- Resulting pneumococcal vaccine saved ~700K lives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Prizes: </a:t>
            </a:r>
            <a:r>
              <a:rPr lang="en-US" sz="2400" dirty="0">
                <a:latin typeface="Georgia" panose="02040502050405020303" pitchFamily="18" charset="0"/>
              </a:rPr>
              <a:t>Napoleon and canning food; Lindbergh and Orteig 	Prize, Ansari X Prize, etc. </a:t>
            </a:r>
            <a:r>
              <a:rPr lang="en-US" sz="1800" dirty="0">
                <a:latin typeface="Georgia" panose="02040502050405020303" pitchFamily="18" charset="0"/>
              </a:rPr>
              <a:t>(</a:t>
            </a:r>
            <a:r>
              <a:rPr lang="en-US" sz="1800" dirty="0">
                <a:latin typeface="Georgia" panose="02040502050405020303" pitchFamily="18" charset="0"/>
                <a:hlinkClick r:id="rId3"/>
              </a:rPr>
              <a:t>Wagner 2011</a:t>
            </a:r>
            <a:r>
              <a:rPr lang="en-US" sz="1800" dirty="0">
                <a:latin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Issues: 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Promise keeping (either reneging, or portfolio collapse)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R&amp;D still insufficient even w/AMCs and prizes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9" y="981075"/>
            <a:ext cx="8025111" cy="771525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Patents: A tool to incentivize R&amp;D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Alternatives to patents</a:t>
            </a:r>
          </a:p>
        </p:txBody>
      </p:sp>
    </p:spTree>
    <p:extLst>
      <p:ext uri="{BB962C8B-B14F-4D97-AF65-F5344CB8AC3E}">
        <p14:creationId xmlns:p14="http://schemas.microsoft.com/office/powerpoint/2010/main" val="359857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Patent law in the US and other jurisdictions already allows extensions/adjustments has exceptions for extending a patent beyond statutory term </a:t>
            </a:r>
            <a:r>
              <a:rPr lang="en-US" sz="1800" dirty="0">
                <a:latin typeface="Georgia" panose="02040502050405020303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LLOC 2016</a:t>
            </a:r>
            <a:r>
              <a:rPr lang="en-US" sz="1800" dirty="0">
                <a:latin typeface="Georgia" panose="02040502050405020303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 US, a Patent Term Adjustment allows for extending the term of a U.S. patent if PTO is slow to act on a filing. 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Why not allow for adjustment/extension in exchange for benevolent discovery? 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Patent extensions</a:t>
            </a:r>
          </a:p>
        </p:txBody>
      </p:sp>
    </p:spTree>
    <p:extLst>
      <p:ext uri="{BB962C8B-B14F-4D97-AF65-F5344CB8AC3E}">
        <p14:creationId xmlns:p14="http://schemas.microsoft.com/office/powerpoint/2010/main" val="330627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For an invention that is non-obvious, novel, useful 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and benevolent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In filing for patent, the inventor can request extension of other, existing 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non-essential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patent in exchange for:</a:t>
            </a:r>
          </a:p>
          <a:p>
            <a:pPr marL="514350" marR="0" indent="-400050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Attestation that they will not enforce their patent right (attempting to enforce the patent would then void the patent filing); or</a:t>
            </a:r>
          </a:p>
          <a:p>
            <a:pPr marL="514350" marR="0" indent="-400050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2400" dirty="0">
                <a:latin typeface="Georgia" panose="02040502050405020303" pitchFamily="18" charset="0"/>
              </a:rPr>
              <a:t>Dedicate to </a:t>
            </a:r>
            <a:r>
              <a:rPr 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the public the terminal part of the patent term</a:t>
            </a:r>
            <a:r>
              <a:rPr lang="en-US" sz="240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(</a:t>
            </a:r>
            <a:r>
              <a:rPr lang="en-US" sz="2400" i="0" u="sng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 U.S.C. 253(b)</a:t>
            </a:r>
            <a:r>
              <a:rPr lang="en-US" sz="2400" i="0" u="sng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).</a:t>
            </a:r>
          </a:p>
          <a:p>
            <a:pPr marL="514350" marR="0" indent="-400050">
              <a:spcBef>
                <a:spcPts val="0"/>
              </a:spcBef>
              <a:spcAft>
                <a:spcPts val="0"/>
              </a:spcAft>
              <a:buAutoNum type="romanLcParenBoth"/>
            </a:pPr>
            <a:endParaRPr lang="en-US" sz="2400" u="sng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PTO must assess (i) benevolence of invention, and (ii) non-essentiality of patent to be extended. If both criteria satisfied, then BPE request granted. </a:t>
            </a:r>
          </a:p>
          <a:p>
            <a:pPr marL="514350" marR="0" indent="-400050">
              <a:spcBef>
                <a:spcPts val="0"/>
              </a:spcBef>
              <a:spcAft>
                <a:spcPts val="0"/>
              </a:spcAft>
              <a:buAutoNum type="romanLcParenBoth"/>
            </a:pPr>
            <a:endParaRPr lang="en-US" sz="2400" i="0" u="sng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514350" marR="0" indent="-400050">
              <a:spcBef>
                <a:spcPts val="0"/>
              </a:spcBef>
              <a:spcAft>
                <a:spcPts val="0"/>
              </a:spcAft>
              <a:buAutoNum type="romanLcParenBoth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BPE: how might it work?</a:t>
            </a:r>
          </a:p>
        </p:txBody>
      </p:sp>
    </p:spTree>
    <p:extLst>
      <p:ext uri="{BB962C8B-B14F-4D97-AF65-F5344CB8AC3E}">
        <p14:creationId xmlns:p14="http://schemas.microsoft.com/office/powerpoint/2010/main" val="186101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3086100"/>
          </a:xfrm>
        </p:spPr>
        <p:txBody>
          <a:bodyPr/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Only ‘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non-essential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’ patents eligible for extension.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Any patent essential to maintain healthy, free life (e.g., no vaccines, life-saving devices/drugs, transport safety equipment, etc.) ineligible for extension. 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Examples of eligible patents: business software, sporting goods, leisure and entertainment goods and designs, male baldness treatments, etc.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Target: high-value luxury lifestyle products/designs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(ideally very income elastic / very price elastic demand)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What is non-essential?</a:t>
            </a:r>
          </a:p>
        </p:txBody>
      </p:sp>
    </p:spTree>
    <p:extLst>
      <p:ext uri="{BB962C8B-B14F-4D97-AF65-F5344CB8AC3E}">
        <p14:creationId xmlns:p14="http://schemas.microsoft.com/office/powerpoint/2010/main" val="191275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086100"/>
          </a:xfrm>
        </p:spPr>
        <p:txBody>
          <a:bodyPr/>
          <a:lstStyle/>
          <a:p>
            <a:pPr marL="5715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Value boost: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Benevolent patent valued based on market for extended patent, not on benevolent discovery’s direct mkt value. Many non-essential patents return $100s </a:t>
            </a:r>
            <a:r>
              <a:rPr lang="en-US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mn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/yr.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Voluntary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: No inventor obliged to surrender patent rights.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Inventor still gets the patent but cannot enforce. </a:t>
            </a: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Generic competitors can produce/sell benevolent discovery.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  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Who is potentially made worse off?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(i)</a:t>
            </a: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</a:rPr>
              <a:t>Generic producers who would enter at patent expiration; (ii) Purchasers of patented product beyond original expiration. Both are voluntary … no one compelled to buy nor to enter and compete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Prospective investors: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non-practicing entities; cash-rich digital tech firms; firms needing image boost.</a:t>
            </a: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implications</a:t>
            </a:r>
          </a:p>
        </p:txBody>
      </p:sp>
    </p:spTree>
    <p:extLst>
      <p:ext uri="{BB962C8B-B14F-4D97-AF65-F5344CB8AC3E}">
        <p14:creationId xmlns:p14="http://schemas.microsoft.com/office/powerpoint/2010/main" val="11300787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1048</Words>
  <Application>Microsoft Office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Patents: A tool to incentivize R&amp;D</vt:lpstr>
      <vt:lpstr>PowerPoint Presentation</vt:lpstr>
      <vt:lpstr>PowerPoint Presentation</vt:lpstr>
      <vt:lpstr>Patents: A tool to incentivize R&amp;D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280</cp:revision>
  <dcterms:created xsi:type="dcterms:W3CDTF">2001-03-15T21:53:34Z</dcterms:created>
  <dcterms:modified xsi:type="dcterms:W3CDTF">2020-10-21T00:28:57Z</dcterms:modified>
</cp:coreProperties>
</file>